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3"/>
  </p:notesMasterIdLst>
  <p:sldIdLst>
    <p:sldId id="256" r:id="rId2"/>
    <p:sldId id="289" r:id="rId3"/>
    <p:sldId id="290" r:id="rId4"/>
    <p:sldId id="291" r:id="rId5"/>
    <p:sldId id="292" r:id="rId6"/>
    <p:sldId id="264" r:id="rId7"/>
    <p:sldId id="270" r:id="rId8"/>
    <p:sldId id="275" r:id="rId9"/>
    <p:sldId id="277" r:id="rId10"/>
    <p:sldId id="293" r:id="rId11"/>
    <p:sldId id="288" r:id="rId1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 varScale="1">
        <p:scale>
          <a:sx n="79" d="100"/>
          <a:sy n="79" d="100"/>
        </p:scale>
        <p:origin x="68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255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2018. 07. 03.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1660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2018. 07. 03.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2018. 07. 03.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35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2018. 07. 03.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7408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Click to edit Master text styles</a:t>
            </a:r>
          </a:p>
          <a:p>
            <a:pPr lvl="1"/>
            <a:r>
              <a:rPr lang="hu-HU" dirty="0"/>
              <a:t>Second level</a:t>
            </a:r>
          </a:p>
          <a:p>
            <a:pPr lvl="2"/>
            <a:r>
              <a:rPr lang="hu-HU" dirty="0"/>
              <a:t>Third level</a:t>
            </a:r>
          </a:p>
          <a:p>
            <a:pPr lvl="3"/>
            <a:r>
              <a:rPr lang="hu-HU" dirty="0"/>
              <a:t>Fourth level</a:t>
            </a:r>
          </a:p>
          <a:p>
            <a:pPr lvl="4"/>
            <a:r>
              <a:rPr lang="hu-HU" dirty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334000" y="1600200"/>
            <a:ext cx="3352800" cy="4114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240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142871-7357-434F-A8F3-CECC6D136ADE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2C4939-F161-2245-8138-B1FA9F0D34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381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  <a:endParaRPr kumimoji="0" lang="en-US" sz="2400" b="1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2018. 07. 03.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2018. 07. 03.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2018. 07. 03.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2018. 07. 03.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2018. 07. 03.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2018. 07. 03.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517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2018. 07. 03.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2018. 07. 03.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752">
              <a:srgbClr val="DEE7F3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2018. 07. 03.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pic>
        <p:nvPicPr>
          <p:cNvPr id="7" name="Picture 8" descr="prezentacio_2020_beliv_bg_ME.jpg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715" y="0"/>
            <a:ext cx="9142569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50" r:id="rId13"/>
    <p:sldLayoutId id="2147483656" r:id="rId14"/>
    <p:sldLayoutId id="2147483657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-nke.hu/" TargetMode="External"/><Relationship Id="rId2" Type="http://schemas.openxmlformats.org/officeDocument/2006/relationships/hyperlink" Target="http://www.keje.hu/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Boros.Anita@uni-nke.h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89856" y="980728"/>
            <a:ext cx="7772400" cy="2160239"/>
          </a:xfrm>
        </p:spPr>
        <p:txBody>
          <a:bodyPr>
            <a:noAutofit/>
          </a:bodyPr>
          <a:lstStyle/>
          <a:p>
            <a:r>
              <a:rPr lang="hu-H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KÖFOP-2.1.1-VEKOP-15- 2016-00001 </a:t>
            </a:r>
            <a:br>
              <a:rPr lang="hu-H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közszolgáltatás komplex kompetencia, életpálya-program és oktatás technológiai fejlesztése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75656" y="2420888"/>
            <a:ext cx="6400800" cy="2160242"/>
          </a:xfrm>
        </p:spPr>
        <p:txBody>
          <a:bodyPr>
            <a:normAutofit fontScale="62500" lnSpcReduction="20000"/>
          </a:bodyPr>
          <a:lstStyle/>
          <a:p>
            <a:endParaRPr lang="hu-HU" sz="4400" b="1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hu-HU" sz="4400" b="1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Mérlegen a közigazgatási eljárás szabályozása</a:t>
            </a:r>
          </a:p>
          <a:p>
            <a:endParaRPr lang="hu-HU" sz="3600" b="1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hu-HU" altLang="hu-HU" sz="17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Dr. habil. Boros Anita, LL.M.</a:t>
            </a:r>
          </a:p>
          <a:p>
            <a:r>
              <a:rPr lang="hu-HU" altLang="hu-HU" sz="17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Egyetemi docens – Nemzeti Közszolgálati Egyetem</a:t>
            </a:r>
          </a:p>
          <a:p>
            <a:r>
              <a:rPr lang="hu-HU" altLang="hu-HU" sz="17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Elnök - </a:t>
            </a:r>
            <a:r>
              <a:rPr lang="hu-HU" sz="17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Közigazgatási Eljárási Jogi Egyesület </a:t>
            </a:r>
            <a:endParaRPr lang="hu-HU" altLang="hu-HU" sz="17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altLang="hu-H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altLang="hu-H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altLang="hu-H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</p:txBody>
      </p:sp>
      <p:pic>
        <p:nvPicPr>
          <p:cNvPr id="1028" name="Picture 4" descr="C:\Users\BENEDE~1.NKE\AppData\Local\Temp\XPgrpwise\NKE embléma_fehér_egyszerüsített_CMYK_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89" y="5867056"/>
            <a:ext cx="389806" cy="389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1691680" y="5781600"/>
            <a:ext cx="3278796" cy="509141"/>
          </a:xfrm>
        </p:spPr>
        <p:txBody>
          <a:bodyPr/>
          <a:lstStyle/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Nemzeti Közszolgálati Egyetem</a:t>
            </a:r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32492A03-E3F2-4B18-89D4-FF3BB4C211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123809"/>
              </p:ext>
            </p:extLst>
          </p:nvPr>
        </p:nvGraphicFramePr>
        <p:xfrm>
          <a:off x="395536" y="1124744"/>
          <a:ext cx="8424936" cy="5473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12468">
                  <a:extLst>
                    <a:ext uri="{9D8B030D-6E8A-4147-A177-3AD203B41FA5}">
                      <a16:colId xmlns:a16="http://schemas.microsoft.com/office/drawing/2014/main" val="3898853444"/>
                    </a:ext>
                  </a:extLst>
                </a:gridCol>
                <a:gridCol w="4212468">
                  <a:extLst>
                    <a:ext uri="{9D8B030D-6E8A-4147-A177-3AD203B41FA5}">
                      <a16:colId xmlns:a16="http://schemas.microsoft.com/office/drawing/2014/main" val="3313731980"/>
                    </a:ext>
                  </a:extLst>
                </a:gridCol>
              </a:tblGrid>
              <a:tr h="222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231131"/>
                  </a:ext>
                </a:extLst>
              </a:tr>
              <a:tr h="947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kevesebb teret enged az ágazati szabályozásnak, idővel kivezeti a miniszteri rendeleti szintű eltérés lehetőségét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több szintű szabályozás nem kedvez az ügyintézői rutin megszilárdulásának. Az ügyintézők egy jelentős része nem jogász, gyakran középfokú végzettségű: az új fogalmak megértése, gyakorlati megszilárdulása nehézséget okoz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8194442"/>
                  </a:ext>
                </a:extLst>
              </a:tr>
              <a:tr h="705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jogalkalmazó számára jelentősen szélesebb mozgásteret ad a hatékony eljárásvezetés kialakításához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túl nagy ügyintézői szabadság a kreativitás tévútjára vezethet és a jogalkalmazók nincsenek felkészülve a szabad bizonyítás adta nagyobb fokú jogalkalmazásra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6954577"/>
                  </a:ext>
                </a:extLst>
              </a:tr>
              <a:tr h="947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csekély a kivett eljárások száma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szakmai szervek jogértelmező gyakorlattal próbálják kitölteni a jogszabályi hiányosságokat, mely szakterületenként eltérő jogértelmezési metodikához vezethet (szakmai koordináció hiánya)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4135539"/>
                  </a:ext>
                </a:extLst>
              </a:tr>
              <a:tr h="222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végrehajtás adóhatóság általi foganatosítása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nehéz eligazodni az alkalmazandó szabályok tengerében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9107196"/>
                  </a:ext>
                </a:extLst>
              </a:tr>
              <a:tr h="464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új típusú jogalkalmazást kíván = gondolkodó jogalkalmazás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nem ilyen jogalkalmazásra „nevelte eddig” a jogalkotó a hatósági jogalkalmazókat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6002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55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82382D8-499C-4B53-A7D1-EAE94E030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2286000"/>
            <a:ext cx="8087816" cy="1143000"/>
          </a:xfrm>
        </p:spPr>
        <p:txBody>
          <a:bodyPr/>
          <a:lstStyle/>
          <a:p>
            <a:pPr algn="ctr"/>
            <a:r>
              <a:rPr lang="hu-HU" dirty="0">
                <a:solidFill>
                  <a:schemeClr val="tx2"/>
                </a:solidFill>
              </a:rPr>
              <a:t>KÖSZÖNÖM A MEGTISZTELŐ FIGYELMET!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B7D6B6D-3DE5-4CEB-BE15-4263815074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00300" y="3886200"/>
            <a:ext cx="4343400" cy="9144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hu-HU" sz="1400" dirty="0">
                <a:hlinkClick r:id="rId2"/>
              </a:rPr>
              <a:t>www.keje.hu</a:t>
            </a:r>
            <a:endParaRPr lang="hu-HU" sz="1400" dirty="0"/>
          </a:p>
          <a:p>
            <a:pPr algn="ctr"/>
            <a:r>
              <a:rPr lang="hu-HU" sz="1400" dirty="0">
                <a:hlinkClick r:id="rId3"/>
              </a:rPr>
              <a:t>www.uni-nke.hu</a:t>
            </a:r>
            <a:endParaRPr lang="hu-HU" sz="1400" dirty="0"/>
          </a:p>
          <a:p>
            <a:pPr algn="ctr"/>
            <a:r>
              <a:rPr lang="hu-HU" sz="1400" dirty="0" err="1">
                <a:hlinkClick r:id="rId4"/>
              </a:rPr>
              <a:t>Boros.Anita@</a:t>
            </a:r>
            <a:r>
              <a:rPr lang="hu-HU" sz="1400" err="1">
                <a:hlinkClick r:id="rId4"/>
              </a:rPr>
              <a:t>uni-nke</a:t>
            </a:r>
            <a:r>
              <a:rPr lang="hu-HU" sz="1400">
                <a:hlinkClick r:id="rId4"/>
              </a:rPr>
              <a:t>.hu</a:t>
            </a:r>
            <a:endParaRPr lang="hu-HU" sz="1400"/>
          </a:p>
          <a:p>
            <a:pPr algn="ctr"/>
            <a:endParaRPr lang="hu-HU" sz="1400" dirty="0"/>
          </a:p>
          <a:p>
            <a:pPr algn="ctr"/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4236824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6CCA6585-79E4-4E7F-9CEC-D2BCB8BD8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Komplexitásában kell szemlélni a közigazgatás eljárásait, működését, mint egy nagy élő emberi szervezetet, hiszen minden mindennel összefügg, a szervek csak együtt képesek működtetni az egészséges szervezetet.</a:t>
            </a:r>
          </a:p>
          <a:p>
            <a:pPr marL="0" indent="0" algn="just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Az Állam eljárásai és az állampolgárok kiszolgálása nem csak a hatósági eljárások milyensége alapján ítélhető meg.</a:t>
            </a:r>
          </a:p>
          <a:p>
            <a:pPr marL="0" indent="0" algn="just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Melyek a jó közigazgatási (hatósági) eljárási kódex ismérvei? Az eddigiek rosszak voltak?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1957? 1981? 2004? 2016?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AutoNum type="arabicPeriod"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AutoNum type="arabicPeriod"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679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D194700F-822D-4774-9DDB-943F6B069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Mikor jó a közigazgatási hatósági eljárás?</a:t>
            </a:r>
          </a:p>
          <a:p>
            <a:pPr marL="0" indent="0"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Egyszerű, könnyen megérthető.</a:t>
            </a:r>
          </a:p>
          <a:p>
            <a:pPr marL="0" indent="0"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Ingyenes vagy ha nem, akkor nagyon olcsó.</a:t>
            </a:r>
          </a:p>
          <a:p>
            <a:pPr marL="0" indent="0"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Gyors.</a:t>
            </a:r>
          </a:p>
          <a:p>
            <a:pPr marL="0" indent="0"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kell találkoznia személyesen a feleknek.</a:t>
            </a:r>
          </a:p>
          <a:p>
            <a:pPr marL="0" indent="0"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Kényelmesen intézhetők az ügyek, akkor, amikor éppen ráér az ügyfél.</a:t>
            </a:r>
          </a:p>
          <a:p>
            <a:pPr marL="0" indent="0"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Elektronikusan lehet </a:t>
            </a:r>
            <a:r>
              <a:rPr 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ügyintézni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mint egy netes bevásárlást vagy banki tranzakciót.</a:t>
            </a:r>
          </a:p>
          <a:p>
            <a:pPr marL="0" indent="0"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szabályok rövidek, </a:t>
            </a:r>
            <a:r>
              <a:rPr 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világosak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közérthetőek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Kevés jogszabályt kell elsajátítani az ügyintézéshez.</a:t>
            </a:r>
          </a:p>
          <a:p>
            <a:pPr marL="0" indent="0"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jogszabályi környezet állandó.</a:t>
            </a:r>
          </a:p>
          <a:p>
            <a:pPr marL="0" indent="0"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 a közigazgatás szervezete.</a:t>
            </a:r>
          </a:p>
          <a:p>
            <a:pPr marL="0" indent="0" algn="just"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Könnyű eligazodni a hatóságok rendszerében: tudja az ügyfél, hogy hová kell mennie.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Pontosan definiált eljárási szabályok szükségesek +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megfelelően szabályozott eljárásokat helyesen alkalmazzák.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b="1" dirty="0"/>
              <a:t> </a:t>
            </a:r>
            <a:endParaRPr lang="hu-HU" dirty="0"/>
          </a:p>
          <a:p>
            <a:pPr marL="0" indent="0" algn="just">
              <a:buNone/>
            </a:pP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93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ntr" presetSubtype="0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85665361-76D2-411C-B1BC-579ECBFAB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Melyek a közigazgatási eljárási kódexek legjellemzőbb problémái/kihívásai?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Általánosság - a garanciális szabályok megfogalmazása mellett;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Stabilitás - a gyakran változó szabályok nem teszik lehetővé az ügyintézési rutin megszilárdulását;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Kiszámíthatóság – a közbizalom fokozásához az is hozzájárul, ha a lezárt jogviszonyok alapján szerzett jogok már nem korlátozhatók;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gyorsaság és a szakszerűség kapcsolatának a megmentésére tett kísérletek.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188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4BA52AD4-3FAF-4360-9370-8F15AAA81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értelmező rendelkezések igenis hasznosak.</a:t>
            </a:r>
          </a:p>
          <a:p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Ahogyan a jogalkalmazást segítő dokumentumok is.</a:t>
            </a:r>
          </a:p>
          <a:p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döntés tartalmi elemeinek konzekvens meghatározása.</a:t>
            </a:r>
          </a:p>
          <a:p>
            <a:pPr algn="just"/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közigazgatási hatósági jogalkalmazás megerősítése (a hatósági felelősségvállaláshoz igazodó életpálya-modell és ennek a garanciái).</a:t>
            </a:r>
          </a:p>
          <a:p>
            <a:pPr marL="0" indent="0">
              <a:buNone/>
            </a:pP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650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17549" y="1340768"/>
            <a:ext cx="7344816" cy="1008112"/>
          </a:xfrm>
        </p:spPr>
        <p:txBody>
          <a:bodyPr/>
          <a:lstStyle/>
          <a:p>
            <a:pPr algn="ctr"/>
            <a:r>
              <a:rPr lang="hu-HU" sz="4000" dirty="0"/>
              <a:t>A Kilényi Géza Egyetemi Kutatóműhely</a:t>
            </a:r>
            <a:br>
              <a:rPr lang="hu-HU" sz="4000" dirty="0"/>
            </a:br>
            <a:br>
              <a:rPr lang="hu-HU" sz="4000" dirty="0">
                <a:solidFill>
                  <a:schemeClr val="tx2"/>
                </a:solidFill>
              </a:rPr>
            </a:br>
            <a:r>
              <a:rPr lang="hu-HU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Az állami eljárások racionalizálásának alapkérdései című kutatás</a:t>
            </a:r>
            <a:br>
              <a:rPr lang="hu-HU" sz="2000" dirty="0">
                <a:solidFill>
                  <a:schemeClr val="tx2"/>
                </a:solidFill>
              </a:rPr>
            </a:br>
            <a:endParaRPr lang="hu-HU" sz="2800" cap="non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921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755576" y="2060848"/>
            <a:ext cx="799288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‒"/>
            </a:pP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hatósági fórumrendszer igen szeles spektrumának megkeresése: kérdőíves felmérés (Kutatócsoport) és részletes értékelés bekérése (Kutatásvezető);</a:t>
            </a:r>
          </a:p>
          <a:p>
            <a:pPr marL="342900" indent="-342900" algn="just">
              <a:buFont typeface="Arial" panose="020B0604020202020204" pitchFamily="34" charset="0"/>
              <a:buChar char="‒"/>
            </a:pP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rendkívül értékes vélemények érkeztek mindkét kutatási módszer alapján;</a:t>
            </a:r>
          </a:p>
          <a:p>
            <a:pPr marL="342900" indent="-342900" algn="just">
              <a:buFont typeface="Arial" panose="020B0604020202020204" pitchFamily="34" charset="0"/>
              <a:buChar char="‒"/>
            </a:pP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az előadás során a beérkezett kormányhivatali álláspontokat cizelláltuk.</a:t>
            </a:r>
          </a:p>
          <a:p>
            <a:pPr marL="342900" indent="-342900" algn="just">
              <a:buFont typeface="Arial" panose="020B0604020202020204" pitchFamily="34" charset="0"/>
              <a:buChar char="‒"/>
            </a:pP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‒"/>
            </a:pP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Symbol" panose="05050102010706020507" pitchFamily="18" charset="2"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2691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7B28CD73-9B89-4EE0-8E34-11D7A9F81984}"/>
              </a:ext>
            </a:extLst>
          </p:cNvPr>
          <p:cNvSpPr/>
          <p:nvPr/>
        </p:nvSpPr>
        <p:spPr>
          <a:xfrm>
            <a:off x="531024" y="1628800"/>
            <a:ext cx="7848872" cy="385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u-H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Melyek az Ákr. pozitívumai és melyek a negatívumai?</a:t>
            </a:r>
            <a:endParaRPr lang="hu-HU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D1D18E20-1791-4BC0-AD19-4AFF210C7021}"/>
              </a:ext>
            </a:extLst>
          </p:cNvPr>
          <p:cNvSpPr/>
          <p:nvPr/>
        </p:nvSpPr>
        <p:spPr>
          <a:xfrm>
            <a:off x="971600" y="2280833"/>
            <a:ext cx="7416824" cy="1340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hu-H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 Ákr. legnagyobb előnye egyben a legnagyobb hátránya is: a kivett rendelkezéseket a hatósági ügyintézőknek kell maguknak kitölteniük ágazati jogszabályi rendelkezésekkel, alapelvekkel, joggyakorlattal.</a:t>
            </a:r>
            <a:endParaRPr lang="hu-HU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hu-H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u-HU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093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71EAFE5F-94CE-4C52-91DB-81DB74B467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273701"/>
              </p:ext>
            </p:extLst>
          </p:nvPr>
        </p:nvGraphicFramePr>
        <p:xfrm>
          <a:off x="611560" y="1124744"/>
          <a:ext cx="8208912" cy="5518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4199026377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30339889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48897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rövidebbek a szabályai, magasabb absztrakciós szintet képvisel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nem a legcélravezetőbb jogi megoldás általános eljárási kérdések ágazati szintű jogszabályok szintjén történő megfogalmazása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‒"/>
                      </a:pPr>
                      <a:r>
                        <a:rPr lang="hu-H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az ágazati harmonizáció megvalósítása csak részleges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‒"/>
                      </a:pPr>
                      <a:r>
                        <a:rPr lang="hu-H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több jogszabályt kell ismerni, összefüggéseiben átlátni és alkalmazni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‒"/>
                      </a:pPr>
                      <a:r>
                        <a:rPr lang="hu-H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több időt és energiát vesz igénybe a jogalkalmazás. 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02888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könnyebben áttekinthető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az ügyviteli szabályok sokat segítettek, egy kottát biztosítottak a jogalkalmazóknak 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83133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szövegezése jellemzően világos és többnyire közérthető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‒"/>
                      </a:pPr>
                      <a:r>
                        <a:rPr lang="hu-H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szabályozási hiátusok gyakori megállásra kényszerítik az ügyintézőket,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‒"/>
                      </a:pPr>
                      <a:r>
                        <a:rPr lang="hu-H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több szintű jogszabályi előírások szintetizálása több időt igényel és még nagyobb felkészültséget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‒"/>
                      </a:pPr>
                      <a:r>
                        <a:rPr lang="hu-H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egyes Ákr. rendelkezések csak a korábbi Ket. szabályok szellemében értelmezhető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3398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469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615</Words>
  <Application>Microsoft Office PowerPoint</Application>
  <PresentationFormat>Diavetítés a képernyőre (4:3 oldalarány)</PresentationFormat>
  <Paragraphs>88</Paragraphs>
  <Slides>11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7" baseType="lpstr">
      <vt:lpstr>Arial</vt:lpstr>
      <vt:lpstr>Calibri</vt:lpstr>
      <vt:lpstr>Symbol</vt:lpstr>
      <vt:lpstr>Times New Roman</vt:lpstr>
      <vt:lpstr>Wingdings</vt:lpstr>
      <vt:lpstr>Office-téma</vt:lpstr>
      <vt:lpstr>KÖFOP-2.1.1-VEKOP-15- 2016-00001  A közszolgáltatás komplex kompetencia, életpálya-program és oktatás technológiai fejlesztése</vt:lpstr>
      <vt:lpstr>PowerPoint-bemutató</vt:lpstr>
      <vt:lpstr>PowerPoint-bemutató</vt:lpstr>
      <vt:lpstr>PowerPoint-bemutató</vt:lpstr>
      <vt:lpstr>PowerPoint-bemutató</vt:lpstr>
      <vt:lpstr>A Kilényi Géza Egyetemi Kutatóműhely  Az állami eljárások racionalizálásának alapkérdései című kutatás </vt:lpstr>
      <vt:lpstr>PowerPoint-bemutató</vt:lpstr>
      <vt:lpstr>PowerPoint-bemutató</vt:lpstr>
      <vt:lpstr>PowerPoint-bemutató</vt:lpstr>
      <vt:lpstr>PowerPoint-bemutató</vt:lpstr>
      <vt:lpstr>KÖSZÖNÖM A MEGTISZTELŐ FIGYELMET!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ANITA DR. BOROS</cp:lastModifiedBy>
  <cp:revision>74</cp:revision>
  <cp:lastPrinted>2018-06-08T05:42:20Z</cp:lastPrinted>
  <dcterms:created xsi:type="dcterms:W3CDTF">2014-03-03T11:13:53Z</dcterms:created>
  <dcterms:modified xsi:type="dcterms:W3CDTF">2018-07-03T21:44:44Z</dcterms:modified>
</cp:coreProperties>
</file>